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90" r:id="rId5"/>
    <p:sldId id="318" r:id="rId6"/>
    <p:sldId id="320" r:id="rId7"/>
    <p:sldId id="321" r:id="rId8"/>
    <p:sldId id="322" r:id="rId9"/>
    <p:sldId id="323" r:id="rId10"/>
    <p:sldId id="325" r:id="rId11"/>
    <p:sldId id="326" r:id="rId12"/>
    <p:sldId id="30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10A28E-4DF6-4132-AED1-67F96C160B3C}" v="4" dt="2025-12-15T04:04:08.1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7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modSld">
      <pc:chgData name="Lestari Ambarini" userId="dafd500bcfdcfc7b" providerId="LiveId" clId="{56136168-EC4D-4A56-93D4-D66C4F77CFB2}" dt="2025-12-15T14:13:13.958" v="26" actId="20577"/>
      <pc:docMkLst>
        <pc:docMk/>
      </pc:docMkLst>
      <pc:sldChg chg="modSp mod">
        <pc:chgData name="Lestari Ambarini" userId="dafd500bcfdcfc7b" providerId="LiveId" clId="{56136168-EC4D-4A56-93D4-D66C4F77CFB2}" dt="2025-12-15T14:13:13.958" v="26" actId="20577"/>
        <pc:sldMkLst>
          <pc:docMk/>
          <pc:sldMk cId="1464815907" sldId="321"/>
        </pc:sldMkLst>
        <pc:graphicFrameChg chg="modGraphic">
          <ac:chgData name="Lestari Ambarini" userId="dafd500bcfdcfc7b" providerId="LiveId" clId="{56136168-EC4D-4A56-93D4-D66C4F77CFB2}" dt="2025-12-15T14:13:13.958" v="26" actId="20577"/>
          <ac:graphicFrameMkLst>
            <pc:docMk/>
            <pc:sldMk cId="1464815907" sldId="321"/>
            <ac:graphicFrameMk id="4" creationId="{3D3EF956-8E9F-ADA1-F1F4-58513206A80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1A401-A7A0-4299-A8D5-6B5C7E3EEA46}" type="datetimeFigureOut">
              <a:rPr lang="en-ID" smtClean="0"/>
              <a:t>15/12/2025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977CC-1988-4AB0-9FC3-F776E623486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7775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8977CC-1988-4AB0-9FC3-F776E6234861}" type="slidenum">
              <a:rPr lang="en-ID" smtClean="0"/>
              <a:t>11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3147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C42A1-A333-47E5-A2EC-F491A953873C}" type="datetimeFigureOut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77706-F184-4A3A-8AF0-5AE2BD9571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ANGGARAN PIUTANG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307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(Trade Receivable)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dikelompokkan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Usaha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Account Receivable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1-2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kecuali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jasa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Font typeface="+mj-lt"/>
              <a:buAutoNum type="alphaL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Wesel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Notes Receivable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janji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tertulis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membayar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tgl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ttt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bersumber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pembayaran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panjang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Wesel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digolongkan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17EC5-500C-2061-7ED7-E808D41D1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/>
              <a:t>Anggaran</a:t>
            </a:r>
            <a:r>
              <a:rPr lang="en-US" sz="2000" dirty="0"/>
              <a:t> </a:t>
            </a:r>
            <a:r>
              <a:rPr lang="en-US" sz="2000" dirty="0" err="1"/>
              <a:t>piutang</a:t>
            </a:r>
            <a:r>
              <a:rPr lang="en-US" sz="2000" dirty="0"/>
              <a:t> dan </a:t>
            </a:r>
            <a:r>
              <a:rPr lang="en-US" sz="2000" dirty="0" err="1"/>
              <a:t>skedul</a:t>
            </a:r>
            <a:r>
              <a:rPr lang="en-US" sz="2000" dirty="0"/>
              <a:t> </a:t>
            </a:r>
            <a:r>
              <a:rPr lang="en-US" sz="2000" dirty="0" err="1"/>
              <a:t>pembayaran</a:t>
            </a:r>
            <a:r>
              <a:rPr lang="en-US" sz="2000" dirty="0"/>
              <a:t> PT AD </a:t>
            </a:r>
          </a:p>
          <a:p>
            <a:pPr marL="0" indent="0">
              <a:buNone/>
            </a:pPr>
            <a:endParaRPr lang="en-ID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A37C59-F197-12BD-7072-C0DB8B0BD1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0194943"/>
              </p:ext>
            </p:extLst>
          </p:nvPr>
        </p:nvGraphicFramePr>
        <p:xfrm>
          <a:off x="304800" y="1066800"/>
          <a:ext cx="8229600" cy="340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04864447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18516254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964850412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787224166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02110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keterangan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6124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tunai</a:t>
                      </a:r>
                      <a:r>
                        <a:rPr lang="en-US" dirty="0"/>
                        <a:t> (40%)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128.000.000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225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Diskon</a:t>
                      </a:r>
                      <a:r>
                        <a:rPr lang="en-US" dirty="0"/>
                        <a:t> 10%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7.200.000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9843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64.800.000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93.600.000</a:t>
                      </a:r>
                      <a:endParaRPr kumimoji="0" lang="en-ID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115.200.000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590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 (60%)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108.000.000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156.000.000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288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Bad debt =</a:t>
                      </a:r>
                      <a:r>
                        <a:rPr lang="en-ID" dirty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10.800.000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19.200.000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9960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062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259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3AD12-D66C-F3D3-D35E-E2CDD705A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000" dirty="0" err="1"/>
              <a:t>Skedul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</a:t>
            </a:r>
            <a:r>
              <a:rPr lang="en-US" sz="2000" dirty="0" err="1"/>
              <a:t>piutang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ID" sz="20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053ACB-0ED2-F90D-48FA-5A175F8CF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720763"/>
              </p:ext>
            </p:extLst>
          </p:nvPr>
        </p:nvGraphicFramePr>
        <p:xfrm>
          <a:off x="838200" y="1295401"/>
          <a:ext cx="7696200" cy="34721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82278">
                  <a:extLst>
                    <a:ext uri="{9D8B030D-6E8A-4147-A177-3AD203B41FA5}">
                      <a16:colId xmlns:a16="http://schemas.microsoft.com/office/drawing/2014/main" val="572211046"/>
                    </a:ext>
                  </a:extLst>
                </a:gridCol>
                <a:gridCol w="1494322">
                  <a:extLst>
                    <a:ext uri="{9D8B030D-6E8A-4147-A177-3AD203B41FA5}">
                      <a16:colId xmlns:a16="http://schemas.microsoft.com/office/drawing/2014/main" val="332511462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828615569"/>
                    </a:ext>
                  </a:extLst>
                </a:gridCol>
                <a:gridCol w="1594586">
                  <a:extLst>
                    <a:ext uri="{9D8B030D-6E8A-4147-A177-3AD203B41FA5}">
                      <a16:colId xmlns:a16="http://schemas.microsoft.com/office/drawing/2014/main" val="2372708956"/>
                    </a:ext>
                  </a:extLst>
                </a:gridCol>
                <a:gridCol w="1377214">
                  <a:extLst>
                    <a:ext uri="{9D8B030D-6E8A-4147-A177-3AD203B41FA5}">
                      <a16:colId xmlns:a16="http://schemas.microsoft.com/office/drawing/2014/main" val="2268424163"/>
                    </a:ext>
                  </a:extLst>
                </a:gridCol>
              </a:tblGrid>
              <a:tr h="566915">
                <a:tc>
                  <a:txBody>
                    <a:bodyPr/>
                    <a:lstStyle/>
                    <a:p>
                      <a:r>
                        <a:rPr lang="en-US" dirty="0"/>
                        <a:t>Keter6angan</a:t>
                      </a:r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2</a:t>
                      </a:r>
                      <a:endParaRPr lang="en-ID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</a:t>
                      </a:r>
                      <a:r>
                        <a:rPr lang="en-ID" dirty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 4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6599063"/>
                  </a:ext>
                </a:extLst>
              </a:tr>
              <a:tr h="566915"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US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75.600.000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97.200.000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140.400.000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172.800.000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813949"/>
                  </a:ext>
                </a:extLst>
              </a:tr>
              <a:tr h="323951">
                <a:tc>
                  <a:txBody>
                    <a:bodyPr/>
                    <a:lstStyle/>
                    <a:p>
                      <a:r>
                        <a:rPr lang="en-US" dirty="0" err="1"/>
                        <a:t>Pelunasan</a:t>
                      </a:r>
                      <a:r>
                        <a:rPr lang="en-US" dirty="0"/>
                        <a:t> 30%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22.680.000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29.160.000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42.120.000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51.840.000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547969"/>
                  </a:ext>
                </a:extLst>
              </a:tr>
              <a:tr h="323951">
                <a:tc>
                  <a:txBody>
                    <a:bodyPr/>
                    <a:lstStyle/>
                    <a:p>
                      <a:r>
                        <a:rPr lang="en-US" dirty="0" err="1"/>
                        <a:t>Pelunasan</a:t>
                      </a:r>
                      <a:r>
                        <a:rPr lang="en-US" dirty="0"/>
                        <a:t> 20%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84.000.000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22.920.000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68.040.000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98.280.000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600311"/>
                  </a:ext>
                </a:extLst>
              </a:tr>
              <a:tr h="3239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371874"/>
                  </a:ext>
                </a:extLst>
              </a:tr>
              <a:tr h="1094714">
                <a:tc>
                  <a:txBody>
                    <a:bodyPr/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err="1"/>
                        <a:t>pengumpulan</a:t>
                      </a:r>
                      <a:endParaRPr lang="en-US" dirty="0"/>
                    </a:p>
                    <a:p>
                      <a:r>
                        <a:rPr lang="en-US" dirty="0" err="1"/>
                        <a:t>piutang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106,680.000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82.080.000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110.160.000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150.120.000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006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23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latihan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PT. ACC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2005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sbb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Jan		  3.500.000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Feb		  3.700.000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Mar		  4.500.000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	12.000.000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	10.500.000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Tw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	11.250.000</a:t>
            </a:r>
          </a:p>
          <a:p>
            <a:pPr marL="514350" indent="-51435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Komposisi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50%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bad debs 2%</a:t>
            </a:r>
          </a:p>
          <a:p>
            <a:pPr marL="514350" indent="-51435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buatlah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prnjualan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2226" name="Picture 2" descr="https://player.slideplayer.info/12/4086937/data/images/img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3663"/>
            <a:ext cx="6657975" cy="2847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Autofit/>
          </a:bodyPr>
          <a:lstStyle/>
          <a:p>
            <a:pPr marL="457200" indent="-457200">
              <a:buAutoNum type="arabicPeriod" startAt="2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Piutang Lain-lain (Non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Dagang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	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 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pegawai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dividen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,.</a:t>
            </a:r>
          </a:p>
          <a:p>
            <a:pPr marL="457200" indent="-45720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merencanakan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terperinci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piutan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beserta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perubahannya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periode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koordinasi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pengawasan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khusus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penyusunan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id-ID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indent="-457200">
              <a:buAutoNum type="arabicPlain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volume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barang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dijual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Potongan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Pembatasan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Arial" pitchFamily="34" charset="0"/>
              <a:buAutoNum type="arabicPlain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Penagihan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lvl="0" indent="-457200">
              <a:buFont typeface="Arial" pitchFamily="34" charset="0"/>
              <a:buAutoNum type="arabicPlain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Format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anggaran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</a:t>
            </a:r>
          </a:p>
          <a:p>
            <a:pPr marL="457200" lvl="0" indent="-457200">
              <a:buNone/>
            </a:pPr>
            <a:r>
              <a:rPr lang="en-US" sz="2400" dirty="0"/>
              <a:t>	</a:t>
            </a:r>
            <a:r>
              <a:rPr lang="en-US" sz="2400" dirty="0" err="1"/>
              <a:t>Tidak</a:t>
            </a:r>
            <a:r>
              <a:rPr lang="en-US" sz="2400" dirty="0"/>
              <a:t> 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aggaran</a:t>
            </a:r>
            <a:r>
              <a:rPr lang="en-US" sz="2400" dirty="0"/>
              <a:t> piutang 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dalamnya</a:t>
            </a:r>
            <a:r>
              <a:rPr lang="en-US" sz="2400" dirty="0"/>
              <a:t> 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memuayt</a:t>
            </a:r>
            <a:r>
              <a:rPr lang="en-US" sz="2400" dirty="0"/>
              <a:t> </a:t>
            </a:r>
            <a:r>
              <a:rPr lang="en-US" sz="2400" dirty="0" err="1"/>
              <a:t>jml</a:t>
            </a:r>
            <a:r>
              <a:rPr lang="en-US" sz="2400" dirty="0"/>
              <a:t> piutang 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jml</a:t>
            </a:r>
            <a:r>
              <a:rPr lang="en-US" sz="2400" dirty="0"/>
              <a:t> piutang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tertagih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</a:p>
          <a:p>
            <a:pPr marL="457200" lvl="0" indent="-457200">
              <a:buNone/>
            </a:pP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en-US" sz="96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LANGKAH MENYUSUN ANGGARAN PIUTANG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tunai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triwulan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Bed debts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piutang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tertagih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dicadangkan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besarnya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term of credit.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bunga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penjualan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kredit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Menyusun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table-table yang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sistematis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74662-BA6E-E314-DA4D-B3F9CFD29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Contoh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piutang</a:t>
            </a:r>
            <a:r>
              <a:rPr lang="en-US" dirty="0"/>
              <a:t> PT. KIKO Adalah</a:t>
            </a:r>
          </a:p>
          <a:p>
            <a:r>
              <a:rPr lang="en-ID" b="1" dirty="0" err="1"/>
              <a:t>Penjualan</a:t>
            </a:r>
            <a:r>
              <a:rPr lang="en-ID" b="1" dirty="0"/>
              <a:t> </a:t>
            </a:r>
            <a:r>
              <a:rPr lang="en-ID" b="1" dirty="0" err="1"/>
              <a:t>Kredit</a:t>
            </a:r>
            <a:r>
              <a:rPr lang="en-ID" dirty="0"/>
              <a:t>:</a:t>
            </a:r>
          </a:p>
          <a:p>
            <a:r>
              <a:rPr lang="en-ID" dirty="0"/>
              <a:t>Januari: Rp10.000.000</a:t>
            </a:r>
          </a:p>
          <a:p>
            <a:r>
              <a:rPr lang="en-ID" dirty="0" err="1"/>
              <a:t>Februari</a:t>
            </a:r>
            <a:r>
              <a:rPr lang="en-ID" dirty="0"/>
              <a:t>: Rp12.000.000</a:t>
            </a:r>
          </a:p>
          <a:p>
            <a:r>
              <a:rPr lang="en-ID" dirty="0"/>
              <a:t>Maret: Rp15.000.000</a:t>
            </a:r>
          </a:p>
          <a:p>
            <a:r>
              <a:rPr lang="en-ID" b="1" dirty="0" err="1"/>
              <a:t>Ketentuan</a:t>
            </a:r>
            <a:r>
              <a:rPr lang="en-ID" b="1" dirty="0"/>
              <a:t> </a:t>
            </a:r>
            <a:r>
              <a:rPr lang="en-ID" b="1" dirty="0" err="1"/>
              <a:t>Pembayaran</a:t>
            </a:r>
            <a:r>
              <a:rPr lang="en-ID" dirty="0"/>
              <a:t>:</a:t>
            </a:r>
          </a:p>
          <a:p>
            <a:r>
              <a:rPr lang="en-ID" dirty="0"/>
              <a:t>50% </a:t>
            </a:r>
            <a:r>
              <a:rPr lang="en-ID" dirty="0" err="1"/>
              <a:t>dibayar</a:t>
            </a:r>
            <a:r>
              <a:rPr lang="en-ID" dirty="0"/>
              <a:t> </a:t>
            </a:r>
            <a:r>
              <a:rPr lang="en-ID" dirty="0" err="1"/>
              <a:t>tunai</a:t>
            </a:r>
            <a:r>
              <a:rPr lang="en-ID" dirty="0"/>
              <a:t> (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lunas</a:t>
            </a:r>
            <a:r>
              <a:rPr lang="en-ID" dirty="0"/>
              <a:t>)</a:t>
            </a:r>
          </a:p>
          <a:p>
            <a:r>
              <a:rPr lang="en-ID" dirty="0"/>
              <a:t>30% </a:t>
            </a:r>
            <a:r>
              <a:rPr lang="en-ID" dirty="0" err="1"/>
              <a:t>dibayar</a:t>
            </a:r>
            <a:r>
              <a:rPr lang="en-ID" dirty="0"/>
              <a:t> pada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berikutnya</a:t>
            </a:r>
            <a:endParaRPr lang="en-ID" dirty="0"/>
          </a:p>
          <a:p>
            <a:r>
              <a:rPr lang="en-ID" dirty="0"/>
              <a:t>20% </a:t>
            </a:r>
            <a:r>
              <a:rPr lang="en-ID" dirty="0" err="1"/>
              <a:t>dibayar</a:t>
            </a:r>
            <a:r>
              <a:rPr lang="en-ID" dirty="0"/>
              <a:t> dua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kemudian</a:t>
            </a:r>
            <a:endParaRPr lang="en-ID" dirty="0"/>
          </a:p>
          <a:p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tak</a:t>
            </a:r>
            <a:r>
              <a:rPr lang="en-ID" dirty="0"/>
              <a:t> </a:t>
            </a:r>
            <a:r>
              <a:rPr lang="en-ID" dirty="0" err="1"/>
              <a:t>tertagih</a:t>
            </a:r>
            <a:r>
              <a:rPr lang="en-ID" dirty="0"/>
              <a:t> </a:t>
            </a:r>
            <a:r>
              <a:rPr lang="en-ID" dirty="0" err="1"/>
              <a:t>diasumsikan</a:t>
            </a:r>
            <a:r>
              <a:rPr lang="en-ID" dirty="0"/>
              <a:t> </a:t>
            </a:r>
            <a:r>
              <a:rPr lang="en-ID" b="1" dirty="0"/>
              <a:t>2% </a:t>
            </a:r>
            <a:r>
              <a:rPr lang="en-ID" b="1" dirty="0" err="1"/>
              <a:t>dari</a:t>
            </a:r>
            <a:r>
              <a:rPr lang="en-ID" b="1" dirty="0"/>
              <a:t> total </a:t>
            </a:r>
            <a:r>
              <a:rPr lang="en-ID" b="1" dirty="0" err="1"/>
              <a:t>penjualan</a:t>
            </a:r>
            <a:r>
              <a:rPr lang="en-ID" b="1" dirty="0"/>
              <a:t> </a:t>
            </a:r>
            <a:r>
              <a:rPr lang="en-ID" b="1" dirty="0" err="1"/>
              <a:t>kredit</a:t>
            </a:r>
            <a:r>
              <a:rPr lang="en-ID" b="1" dirty="0"/>
              <a:t> </a:t>
            </a:r>
            <a:r>
              <a:rPr lang="en-ID" b="1" dirty="0" err="1"/>
              <a:t>setiap</a:t>
            </a:r>
            <a:r>
              <a:rPr lang="en-ID" b="1" dirty="0"/>
              <a:t> </a:t>
            </a:r>
            <a:r>
              <a:rPr lang="en-ID" b="1" dirty="0" err="1"/>
              <a:t>bulan</a:t>
            </a:r>
            <a:r>
              <a:rPr lang="en-ID" dirty="0"/>
              <a:t>.</a:t>
            </a:r>
          </a:p>
          <a:p>
            <a:r>
              <a:rPr lang="en-ID" dirty="0"/>
              <a:t>Maka </a:t>
            </a:r>
            <a:r>
              <a:rPr lang="en-ID" dirty="0" err="1"/>
              <a:t>perhitungan</a:t>
            </a:r>
            <a:r>
              <a:rPr lang="en-ID" dirty="0"/>
              <a:t> </a:t>
            </a:r>
            <a:r>
              <a:rPr lang="en-ID" dirty="0" err="1"/>
              <a:t>anggaran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 </a:t>
            </a:r>
            <a:r>
              <a:rPr lang="en-ID" dirty="0" err="1"/>
              <a:t>adalah</a:t>
            </a:r>
            <a:endParaRPr lang="en-ID" dirty="0"/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871449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1EC78D-01D0-8BB2-B3AF-2A91C00014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696858"/>
              </p:ext>
            </p:extLst>
          </p:nvPr>
        </p:nvGraphicFramePr>
        <p:xfrm>
          <a:off x="838200" y="762000"/>
          <a:ext cx="7543799" cy="3393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6740">
                  <a:extLst>
                    <a:ext uri="{9D8B030D-6E8A-4147-A177-3AD203B41FA5}">
                      <a16:colId xmlns:a16="http://schemas.microsoft.com/office/drawing/2014/main" val="1464185972"/>
                    </a:ext>
                  </a:extLst>
                </a:gridCol>
                <a:gridCol w="1242060">
                  <a:extLst>
                    <a:ext uri="{9D8B030D-6E8A-4147-A177-3AD203B41FA5}">
                      <a16:colId xmlns:a16="http://schemas.microsoft.com/office/drawing/2014/main" val="2443962992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56840148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490158509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1887525474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r>
                        <a:rPr lang="en-US" dirty="0"/>
                        <a:t>bl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/>
                        <a:t>(30% : I bl + 20%  : 2 bl)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2% </a:t>
                      </a:r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</a:p>
                    <a:p>
                      <a:r>
                        <a:rPr lang="en-US" dirty="0" err="1"/>
                        <a:t>tak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tertagih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usaha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004880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r>
                        <a:rPr lang="en-US" dirty="0" err="1"/>
                        <a:t>jan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659867"/>
                  </a:ext>
                </a:extLst>
              </a:tr>
              <a:tr h="637478">
                <a:tc>
                  <a:txBody>
                    <a:bodyPr/>
                    <a:lstStyle/>
                    <a:p>
                      <a:r>
                        <a:rPr lang="en-US" dirty="0" err="1"/>
                        <a:t>feb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30 % x 12.000.000 = 3.600.000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3.600.000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284017"/>
                  </a:ext>
                </a:extLst>
              </a:tr>
              <a:tr h="1183888">
                <a:tc>
                  <a:txBody>
                    <a:bodyPr/>
                    <a:lstStyle/>
                    <a:p>
                      <a:r>
                        <a:rPr lang="en-US" dirty="0"/>
                        <a:t>mar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30% (15.000.000) + 20% (10.000.000) = 4.500.000 + 2.000.000 = 6.500.000</a:t>
                      </a:r>
                      <a:endParaRPr lang="en-ID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6.500.000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918465"/>
                  </a:ext>
                </a:extLst>
              </a:tr>
              <a:tr h="364273"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10.100.000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362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48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EEBB2-817D-612F-284B-A682361AB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2000" b="1" dirty="0" err="1"/>
              <a:t>Rencana</a:t>
            </a:r>
            <a:r>
              <a:rPr lang="en-ID" sz="2000" b="1" dirty="0"/>
              <a:t> </a:t>
            </a:r>
            <a:r>
              <a:rPr lang="en-ID" sz="2000" b="1" dirty="0" err="1"/>
              <a:t>penjualan</a:t>
            </a:r>
            <a:r>
              <a:rPr lang="en-ID" sz="2000" b="1" dirty="0"/>
              <a:t> PT XQ </a:t>
            </a:r>
            <a:r>
              <a:rPr lang="en-ID" sz="2000" b="1" dirty="0" err="1"/>
              <a:t>selama</a:t>
            </a:r>
            <a:r>
              <a:rPr lang="en-ID" sz="2000" b="1" dirty="0"/>
              <a:t> </a:t>
            </a:r>
            <a:r>
              <a:rPr lang="en-ID" sz="2000" b="1" dirty="0" err="1"/>
              <a:t>tahun</a:t>
            </a:r>
            <a:r>
              <a:rPr lang="en-ID" sz="2000" b="1" dirty="0"/>
              <a:t> 2022 </a:t>
            </a:r>
            <a:r>
              <a:rPr lang="en-ID" sz="2000" b="1" dirty="0" err="1"/>
              <a:t>adalah</a:t>
            </a:r>
            <a:r>
              <a:rPr lang="en-ID" sz="2000" b="1" dirty="0"/>
              <a:t> </a:t>
            </a:r>
            <a:r>
              <a:rPr lang="en-ID" sz="2000" b="1" dirty="0" err="1"/>
              <a:t>sebagai</a:t>
            </a:r>
            <a:r>
              <a:rPr lang="en-ID" sz="2000" b="1" dirty="0"/>
              <a:t> </a:t>
            </a:r>
            <a:r>
              <a:rPr lang="en-ID" sz="2000" b="1" dirty="0" err="1"/>
              <a:t>berikut</a:t>
            </a:r>
            <a:r>
              <a:rPr lang="en-ID" sz="2000" b="1" dirty="0"/>
              <a:t> :</a:t>
            </a:r>
          </a:p>
          <a:p>
            <a:pPr marL="0" indent="0">
              <a:buNone/>
            </a:pPr>
            <a:r>
              <a:rPr lang="en-ID" sz="2000" b="1" dirty="0" err="1"/>
              <a:t>Triwulan</a:t>
            </a:r>
            <a:r>
              <a:rPr lang="en-ID" sz="2000" b="1" dirty="0"/>
              <a:t>	 1 : 75.000.000, </a:t>
            </a:r>
            <a:r>
              <a:rPr lang="en-ID" sz="2000" b="1" dirty="0" err="1"/>
              <a:t>tw</a:t>
            </a:r>
            <a:r>
              <a:rPr lang="en-ID" sz="2000" b="1" dirty="0"/>
              <a:t> 2 : 85.000.000, </a:t>
            </a:r>
            <a:r>
              <a:rPr lang="en-ID" sz="2000" b="1" dirty="0" err="1"/>
              <a:t>tw</a:t>
            </a:r>
            <a:r>
              <a:rPr lang="en-ID" sz="2000" b="1" dirty="0"/>
              <a:t> 3 : 100.000.000, </a:t>
            </a:r>
            <a:r>
              <a:rPr lang="en-ID" sz="2000" b="1" dirty="0" err="1"/>
              <a:t>tw</a:t>
            </a:r>
            <a:r>
              <a:rPr lang="en-ID" sz="2000" b="1" dirty="0"/>
              <a:t> 4 : 140.000.000</a:t>
            </a:r>
          </a:p>
          <a:p>
            <a:r>
              <a:rPr lang="en-ID" sz="2000" b="1" dirty="0"/>
              <a:t>70%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tunai</a:t>
            </a:r>
            <a:r>
              <a:rPr lang="en-ID" sz="2000" b="1" dirty="0"/>
              <a:t> </a:t>
            </a:r>
            <a:r>
              <a:rPr lang="en-ID" sz="2000" b="1" dirty="0" err="1"/>
              <a:t>diberikan</a:t>
            </a:r>
            <a:r>
              <a:rPr lang="en-ID" sz="2000" b="1" dirty="0"/>
              <a:t> </a:t>
            </a:r>
            <a:r>
              <a:rPr lang="en-ID" sz="2000" b="1" dirty="0" err="1"/>
              <a:t>diskon</a:t>
            </a:r>
            <a:r>
              <a:rPr lang="en-ID" sz="2000" b="1" dirty="0"/>
              <a:t> 5%</a:t>
            </a:r>
          </a:p>
          <a:p>
            <a:r>
              <a:rPr lang="en-ID" sz="2000" b="1" dirty="0"/>
              <a:t>30%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kredit</a:t>
            </a:r>
            <a:r>
              <a:rPr lang="en-ID" sz="2000" b="1" dirty="0"/>
              <a:t> </a:t>
            </a:r>
            <a:r>
              <a:rPr lang="en-ID" sz="2000" b="1" dirty="0" err="1"/>
              <a:t>satu</a:t>
            </a:r>
            <a:r>
              <a:rPr lang="en-ID" sz="2000" b="1" dirty="0"/>
              <a:t> </a:t>
            </a:r>
            <a:r>
              <a:rPr lang="en-ID" sz="2000" b="1" dirty="0" err="1"/>
              <a:t>bulan</a:t>
            </a:r>
            <a:endParaRPr lang="en-ID" sz="2000" b="1" dirty="0"/>
          </a:p>
          <a:p>
            <a:r>
              <a:rPr lang="en-ID" sz="2000" b="1" dirty="0"/>
              <a:t>Pola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diketahui</a:t>
            </a:r>
            <a:r>
              <a:rPr lang="en-ID" sz="2000" b="1" dirty="0"/>
              <a:t> </a:t>
            </a:r>
            <a:r>
              <a:rPr lang="en-ID" sz="2000" b="1" dirty="0" err="1"/>
              <a:t>sbb</a:t>
            </a:r>
            <a:r>
              <a:rPr lang="en-ID" sz="2000" b="1" dirty="0"/>
              <a:t> : 80%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sesuai</a:t>
            </a:r>
            <a:r>
              <a:rPr lang="en-ID" sz="2000" b="1" dirty="0"/>
              <a:t> </a:t>
            </a:r>
            <a:r>
              <a:rPr lang="en-ID" sz="2000" b="1" dirty="0" err="1"/>
              <a:t>perjanjian</a:t>
            </a:r>
            <a:r>
              <a:rPr lang="en-ID" sz="2000" b="1" dirty="0"/>
              <a:t>, 20% </a:t>
            </a:r>
            <a:r>
              <a:rPr lang="en-ID" sz="2000" b="1" dirty="0" err="1"/>
              <a:t>pembayaran</a:t>
            </a:r>
            <a:r>
              <a:rPr lang="en-ID" sz="2000" b="1" dirty="0"/>
              <a:t> </a:t>
            </a:r>
            <a:r>
              <a:rPr lang="en-ID" sz="2000" b="1" dirty="0" err="1"/>
              <a:t>diterima</a:t>
            </a:r>
            <a:r>
              <a:rPr lang="en-ID" sz="2000" b="1" dirty="0"/>
              <a:t> </a:t>
            </a:r>
            <a:r>
              <a:rPr lang="en-ID" sz="2000" b="1" dirty="0" err="1"/>
              <a:t>tw</a:t>
            </a:r>
            <a:r>
              <a:rPr lang="en-ID" sz="2000" b="1" dirty="0"/>
              <a:t> </a:t>
            </a:r>
            <a:r>
              <a:rPr lang="en-ID" sz="2000" b="1" dirty="0" err="1"/>
              <a:t>berikutnya</a:t>
            </a:r>
            <a:endParaRPr lang="en-ID" sz="2000" b="1" dirty="0"/>
          </a:p>
          <a:p>
            <a:r>
              <a:rPr lang="en-ID" sz="2000" b="1" dirty="0"/>
              <a:t>1% </a:t>
            </a:r>
            <a:r>
              <a:rPr lang="en-ID" sz="2000" b="1" dirty="0" err="1"/>
              <a:t>piutang</a:t>
            </a:r>
            <a:r>
              <a:rPr lang="en-ID" sz="2000" b="1" dirty="0"/>
              <a:t> </a:t>
            </a:r>
            <a:r>
              <a:rPr lang="en-ID" sz="2000" b="1" dirty="0" err="1"/>
              <a:t>tak</a:t>
            </a:r>
            <a:r>
              <a:rPr lang="en-ID" sz="2000" b="1" dirty="0"/>
              <a:t> </a:t>
            </a:r>
            <a:r>
              <a:rPr lang="en-ID" sz="2000" b="1" dirty="0" err="1"/>
              <a:t>tertagih</a:t>
            </a:r>
            <a:endParaRPr lang="en-ID" sz="2000" b="1" dirty="0"/>
          </a:p>
          <a:p>
            <a:pPr marL="0" indent="0">
              <a:buNone/>
            </a:pPr>
            <a:endParaRPr lang="en-ID" sz="2000" b="1" dirty="0"/>
          </a:p>
          <a:p>
            <a:pPr marL="0" indent="0">
              <a:buNone/>
            </a:pPr>
            <a:r>
              <a:rPr lang="en-ID" sz="2000" b="1" dirty="0"/>
              <a:t>Buat </a:t>
            </a:r>
            <a:r>
              <a:rPr lang="en-ID" sz="2000" b="1" dirty="0" err="1"/>
              <a:t>anggaran</a:t>
            </a:r>
            <a:r>
              <a:rPr lang="en-ID" sz="2000" b="1" dirty="0"/>
              <a:t> </a:t>
            </a:r>
            <a:r>
              <a:rPr lang="en-ID" sz="2000" b="1" dirty="0" err="1"/>
              <a:t>piutang</a:t>
            </a:r>
            <a:r>
              <a:rPr lang="en-ID" sz="2000" b="1" dirty="0"/>
              <a:t> </a:t>
            </a:r>
            <a:r>
              <a:rPr lang="en-ID" sz="2000" b="1" dirty="0" err="1"/>
              <a:t>tahun</a:t>
            </a:r>
            <a:r>
              <a:rPr lang="en-ID" sz="2000" b="1" dirty="0"/>
              <a:t> 2022 PT XQ</a:t>
            </a:r>
          </a:p>
          <a:p>
            <a:pPr marL="0" indent="0">
              <a:buNone/>
            </a:pPr>
            <a:endParaRPr lang="en-ID" sz="20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3EF956-8E9F-ADA1-F1F4-58513206A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682812"/>
              </p:ext>
            </p:extLst>
          </p:nvPr>
        </p:nvGraphicFramePr>
        <p:xfrm>
          <a:off x="533400" y="4249103"/>
          <a:ext cx="6400799" cy="2179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0368">
                  <a:extLst>
                    <a:ext uri="{9D8B030D-6E8A-4147-A177-3AD203B41FA5}">
                      <a16:colId xmlns:a16="http://schemas.microsoft.com/office/drawing/2014/main" val="3789332277"/>
                    </a:ext>
                  </a:extLst>
                </a:gridCol>
                <a:gridCol w="1964602">
                  <a:extLst>
                    <a:ext uri="{9D8B030D-6E8A-4147-A177-3AD203B41FA5}">
                      <a16:colId xmlns:a16="http://schemas.microsoft.com/office/drawing/2014/main" val="3549918068"/>
                    </a:ext>
                  </a:extLst>
                </a:gridCol>
                <a:gridCol w="1330859">
                  <a:extLst>
                    <a:ext uri="{9D8B030D-6E8A-4147-A177-3AD203B41FA5}">
                      <a16:colId xmlns:a16="http://schemas.microsoft.com/office/drawing/2014/main" val="1158629774"/>
                    </a:ext>
                  </a:extLst>
                </a:gridCol>
                <a:gridCol w="2534970">
                  <a:extLst>
                    <a:ext uri="{9D8B030D-6E8A-4147-A177-3AD203B41FA5}">
                      <a16:colId xmlns:a16="http://schemas.microsoft.com/office/drawing/2014/main" val="480861965"/>
                    </a:ext>
                  </a:extLst>
                </a:gridCol>
              </a:tblGrid>
              <a:tr h="475297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tunai</a:t>
                      </a:r>
                      <a:r>
                        <a:rPr lang="en-US" dirty="0"/>
                        <a:t> (70%)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Diskon</a:t>
                      </a:r>
                      <a:r>
                        <a:rPr lang="en-US" dirty="0"/>
                        <a:t> 5%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52.500.000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2.625.000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49.875.000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332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2.975.000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56.525.000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700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3.500.000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66.500.000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3450121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98.000.000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4.900.000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93.100.000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217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4815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B3C90-D94F-73CD-44E1-D8293BCB8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lnSpc>
                <a:spcPts val="2100"/>
              </a:lnSpc>
              <a:spcAft>
                <a:spcPts val="1200"/>
              </a:spcAft>
              <a:buNone/>
            </a:pPr>
            <a:r>
              <a:rPr lang="en-ID" b="1" i="0" u="none" strike="noStrike" dirty="0">
                <a:solidFill>
                  <a:srgbClr val="2B2A35"/>
                </a:solidFill>
                <a:effectLst/>
                <a:latin typeface="Inter"/>
              </a:rPr>
              <a:t> 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anggaran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piutang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</a:t>
            </a:r>
            <a:r>
              <a:rPr lang="en-ID" sz="2000" b="1" i="0" u="none" strike="noStrike" dirty="0" err="1">
                <a:solidFill>
                  <a:srgbClr val="2B2A35"/>
                </a:solidFill>
                <a:effectLst/>
                <a:latin typeface="Inter"/>
              </a:rPr>
              <a:t>tahun</a:t>
            </a:r>
            <a:r>
              <a:rPr lang="en-ID" sz="2000" b="1" i="0" u="none" strike="noStrike" dirty="0">
                <a:solidFill>
                  <a:srgbClr val="2B2A35"/>
                </a:solidFill>
                <a:effectLst/>
                <a:latin typeface="Inter"/>
              </a:rPr>
              <a:t> 2022</a:t>
            </a:r>
          </a:p>
          <a:p>
            <a:pPr algn="l">
              <a:lnSpc>
                <a:spcPts val="2100"/>
              </a:lnSpc>
              <a:spcAft>
                <a:spcPts val="1200"/>
              </a:spcAft>
              <a:buNone/>
            </a:pPr>
            <a:endParaRPr lang="en-ID" sz="2000" b="1" i="0" u="none" strike="noStrike" dirty="0">
              <a:solidFill>
                <a:srgbClr val="2B2A35"/>
              </a:solidFill>
              <a:effectLst/>
              <a:latin typeface="Inter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0CA646-6166-A458-46B0-E635EFAE0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11819"/>
              </p:ext>
            </p:extLst>
          </p:nvPr>
        </p:nvGraphicFramePr>
        <p:xfrm>
          <a:off x="685800" y="2316480"/>
          <a:ext cx="6303819" cy="2392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38449386"/>
                    </a:ext>
                  </a:extLst>
                </a:gridCol>
                <a:gridCol w="2456873">
                  <a:extLst>
                    <a:ext uri="{9D8B030D-6E8A-4147-A177-3AD203B41FA5}">
                      <a16:colId xmlns:a16="http://schemas.microsoft.com/office/drawing/2014/main" val="760024778"/>
                    </a:ext>
                  </a:extLst>
                </a:gridCol>
                <a:gridCol w="1697182">
                  <a:extLst>
                    <a:ext uri="{9D8B030D-6E8A-4147-A177-3AD203B41FA5}">
                      <a16:colId xmlns:a16="http://schemas.microsoft.com/office/drawing/2014/main" val="211120272"/>
                    </a:ext>
                  </a:extLst>
                </a:gridCol>
                <a:gridCol w="1616364">
                  <a:extLst>
                    <a:ext uri="{9D8B030D-6E8A-4147-A177-3AD203B41FA5}">
                      <a16:colId xmlns:a16="http://schemas.microsoft.com/office/drawing/2014/main" val="421917096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kredit</a:t>
                      </a:r>
                      <a:r>
                        <a:rPr lang="en-US" dirty="0"/>
                        <a:t> (30%)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Bad debt (1%)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Piutang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bersih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263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22.500.000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225.000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22.275.000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487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25.500.000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255.000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25.245.000</a:t>
                      </a: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4036486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30.000.000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300.000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29.700.000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3725128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42.000.000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420.000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41.580.000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279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jml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150.000.000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u="none" strike="noStrike" dirty="0">
                          <a:effectLst/>
                          <a:latin typeface="Inter"/>
                        </a:rPr>
                        <a:t>1.500.000</a:t>
                      </a:r>
                    </a:p>
                  </a:txBody>
                  <a:tcPr marL="152400" marR="152400" marT="76200" marB="76200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ID" b="0" i="0" dirty="0">
                          <a:solidFill>
                            <a:srgbClr val="232933"/>
                          </a:solidFill>
                          <a:effectLst/>
                          <a:latin typeface="Inter"/>
                        </a:rPr>
                        <a:t>148.500.000</a:t>
                      </a:r>
                      <a:endParaRPr lang="en-ID" b="0" u="none" strike="noStrike" dirty="0">
                        <a:effectLst/>
                        <a:latin typeface="Inter"/>
                      </a:endParaRPr>
                    </a:p>
                  </a:txBody>
                  <a:tcPr marL="152400" marR="152400" marT="76200" marB="76200"/>
                </a:tc>
                <a:extLst>
                  <a:ext uri="{0D108BD9-81ED-4DB2-BD59-A6C34878D82A}">
                    <a16:rowId xmlns:a16="http://schemas.microsoft.com/office/drawing/2014/main" val="229595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0644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69815-ACEE-4E07-A7F5-E69DFC7B9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sz="2000" dirty="0" err="1"/>
              <a:t>Penjualan</a:t>
            </a:r>
            <a:r>
              <a:rPr lang="en-US" sz="2000" dirty="0"/>
              <a:t> PT AD </a:t>
            </a:r>
            <a:r>
              <a:rPr lang="en-US" sz="2000" dirty="0" err="1"/>
              <a:t>selama</a:t>
            </a:r>
            <a:r>
              <a:rPr lang="en-US" sz="2000" dirty="0"/>
              <a:t> </a:t>
            </a:r>
            <a:r>
              <a:rPr lang="en-US" sz="2000" dirty="0" err="1"/>
              <a:t>tahun</a:t>
            </a:r>
            <a:r>
              <a:rPr lang="en-US" sz="2000" dirty="0"/>
              <a:t> 2022 Adalah :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40% </a:t>
            </a:r>
            <a:r>
              <a:rPr lang="en-US" sz="2000" dirty="0" err="1"/>
              <a:t>dibayar</a:t>
            </a:r>
            <a:r>
              <a:rPr lang="en-US" sz="2000" dirty="0"/>
              <a:t> </a:t>
            </a:r>
            <a:r>
              <a:rPr lang="en-US" sz="2000" dirty="0" err="1"/>
              <a:t>tunai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diskon</a:t>
            </a:r>
            <a:r>
              <a:rPr lang="en-US" sz="2000" dirty="0"/>
              <a:t> 10%</a:t>
            </a:r>
          </a:p>
          <a:p>
            <a:r>
              <a:rPr lang="en-US" sz="2000" dirty="0"/>
              <a:t>60 % </a:t>
            </a:r>
            <a:r>
              <a:rPr lang="en-US" sz="2000" dirty="0" err="1"/>
              <a:t>kredit</a:t>
            </a:r>
            <a:r>
              <a:rPr lang="en-US" sz="2000" dirty="0"/>
              <a:t> : 30% </a:t>
            </a:r>
            <a:r>
              <a:rPr lang="en-US" sz="2000" dirty="0" err="1"/>
              <a:t>dibayar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transaksi</a:t>
            </a:r>
            <a:r>
              <a:rPr lang="en-US" sz="2000" dirty="0"/>
              <a:t>, 70% </a:t>
            </a:r>
            <a:r>
              <a:rPr lang="en-US" sz="2000" dirty="0" err="1"/>
              <a:t>dibayar</a:t>
            </a:r>
            <a:r>
              <a:rPr lang="en-US" sz="2000" dirty="0"/>
              <a:t> </a:t>
            </a:r>
            <a:r>
              <a:rPr lang="en-US" sz="2000" dirty="0" err="1"/>
              <a:t>tw</a:t>
            </a:r>
            <a:r>
              <a:rPr lang="en-US" sz="2000" dirty="0"/>
              <a:t> </a:t>
            </a:r>
            <a:r>
              <a:rPr lang="en-US" sz="2000" dirty="0" err="1"/>
              <a:t>berikutnya</a:t>
            </a:r>
            <a:endParaRPr lang="en-US" sz="2000" dirty="0"/>
          </a:p>
          <a:p>
            <a:r>
              <a:rPr lang="en-US" sz="2000" dirty="0"/>
              <a:t>Bad debt 1%</a:t>
            </a:r>
          </a:p>
          <a:p>
            <a:pPr marL="0" indent="0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ID" sz="2000" dirty="0"/>
              <a:t>Buat </a:t>
            </a:r>
            <a:r>
              <a:rPr lang="en-ID" sz="2000" dirty="0" err="1"/>
              <a:t>anggaran</a:t>
            </a:r>
            <a:r>
              <a:rPr lang="en-ID" sz="2000" dirty="0"/>
              <a:t> </a:t>
            </a:r>
            <a:r>
              <a:rPr lang="en-ID" sz="2000" dirty="0" err="1"/>
              <a:t>piutang</a:t>
            </a:r>
            <a:r>
              <a:rPr lang="en-ID" sz="2000" dirty="0"/>
              <a:t> dan </a:t>
            </a:r>
            <a:r>
              <a:rPr lang="en-ID" sz="2000" dirty="0" err="1"/>
              <a:t>skedul</a:t>
            </a:r>
            <a:r>
              <a:rPr lang="en-ID" sz="2000" dirty="0"/>
              <a:t> </a:t>
            </a:r>
            <a:r>
              <a:rPr lang="en-ID" sz="2000" dirty="0" err="1"/>
              <a:t>pembayarannya</a:t>
            </a:r>
            <a:endParaRPr lang="en-ID" sz="20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DF9137-B8D5-D795-F821-F507E417F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109800"/>
              </p:ext>
            </p:extLst>
          </p:nvPr>
        </p:nvGraphicFramePr>
        <p:xfrm>
          <a:off x="457200" y="1143000"/>
          <a:ext cx="2438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3507992118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6559042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TW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penjualan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2378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016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8026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032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320.000.000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0050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078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</TotalTime>
  <Words>783</Words>
  <Application>Microsoft Office PowerPoint</Application>
  <PresentationFormat>On-screen Show (4:3)</PresentationFormat>
  <Paragraphs>220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Arial</vt:lpstr>
      <vt:lpstr>Calibri</vt:lpstr>
      <vt:lpstr>Inter</vt:lpstr>
      <vt:lpstr>Times New Roman</vt:lpstr>
      <vt:lpstr>Office Theme</vt:lpstr>
      <vt:lpstr>ANGGARAN PIUTANG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PIUTANG</dc:title>
  <dc:creator>asus</dc:creator>
  <cp:lastModifiedBy>Lestari Ambarini</cp:lastModifiedBy>
  <cp:revision>88</cp:revision>
  <dcterms:created xsi:type="dcterms:W3CDTF">2020-11-17T10:28:53Z</dcterms:created>
  <dcterms:modified xsi:type="dcterms:W3CDTF">2025-12-15T14:13:30Z</dcterms:modified>
</cp:coreProperties>
</file>